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67" r:id="rId14"/>
    <p:sldId id="269" r:id="rId15"/>
    <p:sldId id="270" r:id="rId16"/>
    <p:sldId id="275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ob Jones" initials="JJ" lastIdx="1" clrIdx="0">
    <p:extLst>
      <p:ext uri="{19B8F6BF-5375-455C-9EA6-DF929625EA0E}">
        <p15:presenceInfo xmlns:p15="http://schemas.microsoft.com/office/powerpoint/2012/main" userId="S::jacobearljones@unm.edu::b5c0d8c2-bad7-4b5c-9fd8-063b607a87a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3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3C41-9ECF-4702-8E48-14EB92341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3F840D-3363-4E64-8274-F4B7B8B9D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1FBE0-10F0-4AB7-953F-9C74705F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81598-280F-473B-B1CD-533B40254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6DF22-394B-4EBA-AFA6-80F2A328D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68605-59E9-4A86-8E71-45C22AA5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D7404-F142-4652-9612-D8FFCB8CD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337F7-AC3C-46C9-91F8-FA30070F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F47DA-20B2-4F21-AA5C-AE200E5D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1C8A9-226A-44E5-A3F0-7AF6EBB4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30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BF0544-20C5-4ED5-80BE-EE5C096DBA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92F95-3780-477E-8C8F-8E73CE749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8D8D0-2C25-418C-B094-1DCD4DAB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AE27D-B564-4D7B-92FA-FDDD0463D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404A5-7D37-49C0-AD7C-2740DB2D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3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393D-517E-46D1-A457-A6989EABD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8189D-4D9E-4456-988D-8C1A28BA5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487F8-EBB7-4E79-B892-A7B6132F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B1740-E68C-4BBB-98FC-2A1C37FEB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DD3AE-FADE-473A-91D1-97FB5712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1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912C-C737-40A5-A665-64DC4DB8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9653C-48C6-4A1E-A04A-4BA50B35F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8FE3F-837E-4CD0-B0D4-9A58A211F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0D110-0E2F-4FE0-8909-22467AC95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0FC95-D6FF-44DD-9282-1B1F4CD1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4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A1FA6-BD84-4585-99A2-05E3E40F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A577E-AC64-4146-A51C-F05B29E1E0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9863C-D5F5-4B63-8CEC-26AC496A7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88D38-9D96-4B0F-BB3A-C975F4B0F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4129C-5AA1-4648-804C-E18B2EC2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0A304-36EE-4FDD-AE00-DFD3BC651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49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8FDA2-FF87-49FB-AA13-852B3350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22B5B-E647-4A16-8D4C-151350939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9DBCF-D649-42A7-9412-813453AFD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501CA6-0DA9-4C47-B515-9F350AADA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228A5-86CF-441E-816F-C6F726F3B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C8F300-42AB-48BC-B9C5-0536D9FC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DE9EBA-9CEE-44ED-BABE-9DDBCBF44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361059-BE92-4CF8-A425-6C0E117CE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4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77985-AA43-499D-8BB3-FF732E23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863E3-1A1B-47D3-AD9B-728CE583E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A5BDC-840E-4162-A628-7436F483E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F07A4-9084-4A8B-88DF-8FE1EA15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7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9B7C40-ACBF-48F5-BEAD-BCCD5CB4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4CF64A-861D-4C94-BF66-36810E462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77FC8-A6AA-4B01-AC1A-A4418F97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26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88249-C25F-442E-A4E0-0A0EA938A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8F50F-A148-4C9C-A272-E64B857B8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0AF45-5AAF-43A4-B6DB-768AF5DE2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6CC13-CC20-4304-8F5C-EAAFB12D4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38730C-4FE3-4000-B367-09596FA19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8AA89-C0EC-41B2-BA09-5981C45B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4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B0D2-B0B2-49B7-A66E-050CFC2AC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C1A853-39EF-4B2B-8068-587C899895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0BB2D-2C14-4275-86D0-7F1501C53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AAF3E-FD20-4450-8A7A-00E31F75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A5796-6316-49B8-A3FB-7C38FAD40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30849-0B90-4EE9-B891-3D80D0B4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7CEDB6-B7AB-4652-9AE4-AC4FF913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12E89-5A84-401C-8C8C-0DF7D6D1C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8C74B-7E3E-42C9-8447-8D6AE0A8B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979D5-CB56-4FEF-90DA-C39E0AB90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486CD-97A2-4D17-A4D4-FF4338D9D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4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53B78-C0CD-45D2-931A-063A54612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2171" y="3646025"/>
            <a:ext cx="7257711" cy="711454"/>
          </a:xfrm>
          <a:noFill/>
        </p:spPr>
        <p:txBody>
          <a:bodyPr>
            <a:normAutofit/>
          </a:bodyPr>
          <a:lstStyle/>
          <a:p>
            <a:r>
              <a:rPr lang="en-US" sz="4400" dirty="0"/>
              <a:t>Final Presentation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72FC8-FEDB-4855-ADA4-276D44D93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3731" y="4574504"/>
            <a:ext cx="6274590" cy="1421068"/>
          </a:xfrm>
          <a:noFill/>
        </p:spPr>
        <p:txBody>
          <a:bodyPr>
            <a:normAutofit/>
          </a:bodyPr>
          <a:lstStyle/>
          <a:p>
            <a:r>
              <a:rPr lang="en-US" dirty="0"/>
              <a:t>Jacob Jones, ECE 551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DF38AA-B8E7-4357-8586-9E79684622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96"/>
          <a:stretch/>
        </p:blipFill>
        <p:spPr bwMode="auto">
          <a:xfrm>
            <a:off x="1" y="10"/>
            <a:ext cx="465429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CE369C-8EE8-4ADB-A1E4-9C9DA77D2806}"/>
              </a:ext>
            </a:extLst>
          </p:cNvPr>
          <p:cNvSpPr txBox="1"/>
          <p:nvPr/>
        </p:nvSpPr>
        <p:spPr>
          <a:xfrm>
            <a:off x="4654297" y="1213009"/>
            <a:ext cx="6513461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i="1" dirty="0">
                <a:latin typeface="+mj-lt"/>
              </a:rPr>
              <a:t>Smithers</a:t>
            </a:r>
            <a:endParaRPr lang="en-US" sz="13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5304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AE56-323F-4A4F-808F-E26400F7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Method (cont.) -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E55E1-B436-46C3-931E-756C45ECA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Training:</a:t>
            </a:r>
          </a:p>
          <a:p>
            <a:r>
              <a:rPr lang="en-US" dirty="0"/>
              <a:t>Training audio will be trimmed into 1 second clips – important!</a:t>
            </a:r>
          </a:p>
          <a:p>
            <a:r>
              <a:rPr lang="en-US" dirty="0"/>
              <a:t>MFCC coefficients will be calculated for each clip</a:t>
            </a:r>
          </a:p>
          <a:p>
            <a:r>
              <a:rPr lang="en-US" dirty="0"/>
              <a:t>Convolutional neural net will train on the MFCC coefficients</a:t>
            </a:r>
          </a:p>
          <a:p>
            <a:pPr marL="0" indent="0">
              <a:buNone/>
            </a:pPr>
            <a:r>
              <a:rPr lang="en-US" dirty="0"/>
              <a:t>Implementation:</a:t>
            </a:r>
          </a:p>
          <a:p>
            <a:r>
              <a:rPr lang="en-US" dirty="0"/>
              <a:t>Two 1-second input audio buffers will be used, spaced 0.5 seconds apart</a:t>
            </a:r>
          </a:p>
          <a:p>
            <a:r>
              <a:rPr lang="en-US" dirty="0"/>
              <a:t>This sliding window will help when trigger word is split between two 1-second intervals</a:t>
            </a:r>
          </a:p>
        </p:txBody>
      </p:sp>
    </p:spTree>
    <p:extLst>
      <p:ext uri="{BB962C8B-B14F-4D97-AF65-F5344CB8AC3E}">
        <p14:creationId xmlns:p14="http://schemas.microsoft.com/office/powerpoint/2010/main" val="2086284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96AE-1445-45FA-9D5D-0A5AC602F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Results – Data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CDF7-BC3B-405C-9587-8AFB7F379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Recorded 36 examples of the wake word phrase “Hey Smithers”</a:t>
            </a:r>
          </a:p>
          <a:p>
            <a:r>
              <a:rPr lang="en-US" dirty="0"/>
              <a:t>Used 130 negative examples from Google’s Speech Commands Dataset</a:t>
            </a:r>
          </a:p>
          <a:p>
            <a:r>
              <a:rPr lang="en-US" dirty="0"/>
              <a:t>Used 200 noise clips from Harvard’s ESC-50 dataset</a:t>
            </a:r>
          </a:p>
          <a:p>
            <a:r>
              <a:rPr lang="en-US" dirty="0"/>
              <a:t>Synthesized 10000 examples each of positive and negative examples</a:t>
            </a:r>
          </a:p>
          <a:p>
            <a:pPr lvl="1"/>
            <a:r>
              <a:rPr lang="en-US" dirty="0"/>
              <a:t>For each loop, choose one positive example, one negative example, and one background noise</a:t>
            </a:r>
          </a:p>
          <a:p>
            <a:pPr lvl="1"/>
            <a:r>
              <a:rPr lang="en-US" dirty="0"/>
              <a:t>Randomly select 1 second interval of noise</a:t>
            </a:r>
          </a:p>
          <a:p>
            <a:pPr lvl="1"/>
            <a:r>
              <a:rPr lang="en-US" dirty="0"/>
              <a:t>Insert each positive example, negative example into random start point of background noise</a:t>
            </a:r>
          </a:p>
          <a:p>
            <a:pPr lvl="1"/>
            <a:r>
              <a:rPr lang="en-US" dirty="0"/>
              <a:t>Save noisy positive, clean positive, noisy negative, and clean negative</a:t>
            </a:r>
          </a:p>
          <a:p>
            <a:pPr lvl="1"/>
            <a:r>
              <a:rPr lang="en-US" dirty="0"/>
              <a:t>Half of dataset is clean, half is noisy</a:t>
            </a:r>
          </a:p>
          <a:p>
            <a:r>
              <a:rPr lang="en-US" dirty="0"/>
              <a:t>Split data into 80% train, 10% validation, and 10% test sets</a:t>
            </a:r>
          </a:p>
          <a:p>
            <a:pPr lvl="1"/>
            <a:r>
              <a:rPr lang="en-US" dirty="0"/>
              <a:t>16,000 train, 2,000 validation, and 2,000 test samples</a:t>
            </a:r>
          </a:p>
        </p:txBody>
      </p:sp>
    </p:spTree>
    <p:extLst>
      <p:ext uri="{BB962C8B-B14F-4D97-AF65-F5344CB8AC3E}">
        <p14:creationId xmlns:p14="http://schemas.microsoft.com/office/powerpoint/2010/main" val="537842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96AE-1445-45FA-9D5D-0A5AC602F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Results (cont.) – Data Synthesis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26425AF4-EE02-41E0-AAAC-4897203D8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21" y="1690688"/>
            <a:ext cx="5653158" cy="4806596"/>
          </a:xfrm>
        </p:spPr>
      </p:pic>
    </p:spTree>
    <p:extLst>
      <p:ext uri="{BB962C8B-B14F-4D97-AF65-F5344CB8AC3E}">
        <p14:creationId xmlns:p14="http://schemas.microsoft.com/office/powerpoint/2010/main" val="3740164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3226-4783-4463-9324-E52E2B72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Results (cont.) - MFCCs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F6299-36BF-4A3C-BA1C-094ECA64D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660"/>
            <a:ext cx="10515600" cy="4351338"/>
          </a:xfrm>
        </p:spPr>
        <p:txBody>
          <a:bodyPr/>
          <a:lstStyle/>
          <a:p>
            <a:r>
              <a:rPr lang="en-US" dirty="0"/>
              <a:t>Audio was </a:t>
            </a:r>
            <a:r>
              <a:rPr lang="en-US" dirty="0" err="1"/>
              <a:t>downsampled</a:t>
            </a:r>
            <a:r>
              <a:rPr lang="en-US" dirty="0"/>
              <a:t> to 10khz</a:t>
            </a:r>
          </a:p>
          <a:p>
            <a:r>
              <a:rPr lang="en-US" dirty="0"/>
              <a:t>MFCCs were calculated at 0.025 second intervals – 40 total for each 1 second clip</a:t>
            </a:r>
          </a:p>
          <a:p>
            <a:r>
              <a:rPr lang="en-US" dirty="0"/>
              <a:t>MFCCs casted from float64 to int8 to reduce computational complexity</a:t>
            </a:r>
          </a:p>
          <a:p>
            <a:endParaRPr lang="en-US" dirty="0"/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53217C-5768-48F5-83F2-FA6E25F39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63" y="3891986"/>
            <a:ext cx="5728537" cy="2549349"/>
          </a:xfrm>
          <a:prstGeom prst="rect">
            <a:avLst/>
          </a:prstGeom>
        </p:spPr>
      </p:pic>
      <p:pic>
        <p:nvPicPr>
          <p:cNvPr id="13" name="Picture 1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640984D4-A70E-4E67-B0FD-A05E9BCD8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3891987"/>
            <a:ext cx="5728535" cy="254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30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13D0-C90F-4CD7-BD60-6A7AA759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Results (cont.) - CNN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10009C-C675-4887-9000-0929CED03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852" y="1369229"/>
            <a:ext cx="7293498" cy="5633455"/>
          </a:xfrm>
        </p:spPr>
        <p:txBody>
          <a:bodyPr>
            <a:normAutofit/>
          </a:bodyPr>
          <a:lstStyle/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Model: "Smithers"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Layer (type)                 Output Shape              Param #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input_20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InputLayer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    [(None, 13, 40, 1)]       0     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conv2d_57 (Conv2D)           (None, 12, 39, 32)        160   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max_pooling2d_57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MaxPooling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(None, 6, 20, 32)         0     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conv2d_58 (Conv2D)           (None, 5, 19, 32)         4128  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max_pooling2d_58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MaxPooling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(None, 3, 10, 32)         0     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conv2d_59 (Conv2D)           (None, 2, 9, 32)          4128  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max_pooling2d_59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MaxPooling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(None, 1, 5, 32)          0     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flatten_19 (Flatten)         (None, 160)               0     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dense_38 (Dense)             (None, 16)                2576  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dropout_19 (Dropout)         (None, 16)                0     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dense_39 (Dense)             (None, 1)                 17    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Total params: 11,009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Trainable params: 11,009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Non-trainable params: 0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7F04F6B-7EF3-4FDC-A3ED-DC6A40FC492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8842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processing CNN architecture</a:t>
            </a:r>
          </a:p>
          <a:p>
            <a:r>
              <a:rPr lang="en-US" dirty="0"/>
              <a:t>Reduced number of trainable parameters</a:t>
            </a:r>
          </a:p>
          <a:p>
            <a:r>
              <a:rPr lang="en-US" dirty="0" err="1"/>
              <a:t>RelU</a:t>
            </a:r>
            <a:r>
              <a:rPr lang="en-US" dirty="0"/>
              <a:t> activation as suggested by Apple</a:t>
            </a:r>
          </a:p>
          <a:p>
            <a:r>
              <a:rPr lang="en-US" dirty="0"/>
              <a:t>Sigmoid output for [0,1] prediction range</a:t>
            </a:r>
          </a:p>
          <a:p>
            <a:r>
              <a:rPr lang="en-US" dirty="0"/>
              <a:t>100 sample batch size, 30 epochs for training</a:t>
            </a:r>
          </a:p>
          <a:p>
            <a:r>
              <a:rPr lang="en-US" dirty="0"/>
              <a:t>Binary cross entropy loss function, SGD optimizer for validation</a:t>
            </a:r>
          </a:p>
        </p:txBody>
      </p:sp>
    </p:spTree>
    <p:extLst>
      <p:ext uri="{BB962C8B-B14F-4D97-AF65-F5344CB8AC3E}">
        <p14:creationId xmlns:p14="http://schemas.microsoft.com/office/powerpoint/2010/main" val="829238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34DAD-4B95-4B3B-9331-DBF6D2D3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Results (cont.) -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2F851-EB93-4ABE-9785-5EE159B57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Model works!</a:t>
            </a:r>
          </a:p>
          <a:p>
            <a:r>
              <a:rPr lang="en-US" dirty="0"/>
              <a:t>Model evaluation on test set: loss: 0.0147 - acc: 0.9960</a:t>
            </a:r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6C045B1-FBA3-495E-97B7-0DEFB485F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2201"/>
            <a:ext cx="5139541" cy="3779874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AF2CB4D-11ED-48EB-BE65-0A095B06D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631" y="2902201"/>
            <a:ext cx="5057961" cy="377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24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6F04-E595-4D23-A48B-61F5C505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Results (cont.) -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6CB69-7721-4ED2-9CEC-1826AA01F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Saved model as TensorFlow Lite model</a:t>
            </a:r>
          </a:p>
          <a:p>
            <a:r>
              <a:rPr lang="en-US" dirty="0"/>
              <a:t>TensorFlow Lite – stripped down framework for “on-device inference”</a:t>
            </a:r>
          </a:p>
          <a:p>
            <a:r>
              <a:rPr lang="en-US" dirty="0"/>
              <a:t>Model can be deployed on resource-constrained hardware</a:t>
            </a:r>
          </a:p>
          <a:p>
            <a:pPr lvl="1"/>
            <a:r>
              <a:rPr lang="en-US" dirty="0"/>
              <a:t>Requirement – Python</a:t>
            </a:r>
          </a:p>
          <a:p>
            <a:pPr lvl="1"/>
            <a:r>
              <a:rPr lang="en-US" dirty="0"/>
              <a:t>Includes embedded Linux devices like </a:t>
            </a:r>
            <a:r>
              <a:rPr lang="en-US" dirty="0" err="1"/>
              <a:t>RaspberryPi</a:t>
            </a:r>
            <a:r>
              <a:rPr lang="en-US" dirty="0"/>
              <a:t>, custom hardware, etc.</a:t>
            </a:r>
          </a:p>
          <a:p>
            <a:r>
              <a:rPr lang="en-US" dirty="0"/>
              <a:t>Tested TensorFlow Lite model on development computer</a:t>
            </a:r>
          </a:p>
          <a:p>
            <a:pPr lvl="1"/>
            <a:r>
              <a:rPr lang="en-US" dirty="0"/>
              <a:t>Will load on </a:t>
            </a:r>
            <a:r>
              <a:rPr lang="en-US" dirty="0" err="1"/>
              <a:t>RaspberryPi</a:t>
            </a:r>
            <a:r>
              <a:rPr lang="en-US" dirty="0"/>
              <a:t> if I can get the hardware</a:t>
            </a:r>
          </a:p>
        </p:txBody>
      </p:sp>
    </p:spTree>
    <p:extLst>
      <p:ext uri="{BB962C8B-B14F-4D97-AF65-F5344CB8AC3E}">
        <p14:creationId xmlns:p14="http://schemas.microsoft.com/office/powerpoint/2010/main" val="2384555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80DD0-BD53-44CC-8570-4AFD63B1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Results (cont.) -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C6D6-20CC-4499-89F8-A5D889A8B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Optimizations for resource-constrained hardware:</a:t>
            </a:r>
          </a:p>
          <a:p>
            <a:pPr lvl="1"/>
            <a:r>
              <a:rPr lang="en-US" dirty="0"/>
              <a:t>Reduced number of CNN parameters </a:t>
            </a:r>
          </a:p>
          <a:p>
            <a:pPr lvl="1"/>
            <a:r>
              <a:rPr lang="en-US" dirty="0"/>
              <a:t>MFCC’s quantized to 8-bit signed </a:t>
            </a:r>
            <a:r>
              <a:rPr lang="en-US" dirty="0" err="1"/>
              <a:t>ints</a:t>
            </a:r>
            <a:endParaRPr lang="en-US" dirty="0"/>
          </a:p>
          <a:p>
            <a:pPr lvl="1"/>
            <a:r>
              <a:rPr lang="en-US" dirty="0"/>
              <a:t>Reduced sample rate from 20kHz to 10kHz</a:t>
            </a:r>
          </a:p>
          <a:p>
            <a:r>
              <a:rPr lang="en-US" dirty="0"/>
              <a:t>Other improvements:</a:t>
            </a:r>
          </a:p>
          <a:p>
            <a:pPr lvl="1"/>
            <a:r>
              <a:rPr lang="en-US" dirty="0"/>
              <a:t>Increased number of samples from 400 to 20,000</a:t>
            </a:r>
          </a:p>
          <a:p>
            <a:pPr lvl="1"/>
            <a:r>
              <a:rPr lang="en-US" dirty="0"/>
              <a:t>Changed wake word phrase from “Smithers” to “Hey Smithers”</a:t>
            </a:r>
          </a:p>
          <a:p>
            <a:pPr lvl="2"/>
            <a:r>
              <a:rPr lang="en-US" dirty="0"/>
              <a:t>3-syllable wake words suggested by Tsai et. al.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23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5BEE0-6A9D-46B8-8EA1-C58A4BB6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Proposed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D7580-1390-4244-B3AB-0E4296ED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optimizations</a:t>
            </a:r>
          </a:p>
          <a:p>
            <a:pPr lvl="1"/>
            <a:r>
              <a:rPr lang="en-US" dirty="0"/>
              <a:t>Reduce sample rate</a:t>
            </a:r>
          </a:p>
          <a:p>
            <a:pPr lvl="1"/>
            <a:r>
              <a:rPr lang="en-US" dirty="0"/>
              <a:t>Reduce number of MFC coefficients?</a:t>
            </a:r>
          </a:p>
          <a:p>
            <a:pPr lvl="1"/>
            <a:r>
              <a:rPr lang="en-US" dirty="0"/>
              <a:t>Reduce number of CNN parameters</a:t>
            </a:r>
          </a:p>
          <a:p>
            <a:r>
              <a:rPr lang="en-US" dirty="0"/>
              <a:t>Hardware deployment</a:t>
            </a:r>
          </a:p>
          <a:p>
            <a:r>
              <a:rPr lang="en-US" dirty="0"/>
              <a:t>Device responds to wake word – now what?</a:t>
            </a:r>
          </a:p>
        </p:txBody>
      </p:sp>
    </p:spTree>
    <p:extLst>
      <p:ext uri="{BB962C8B-B14F-4D97-AF65-F5344CB8AC3E}">
        <p14:creationId xmlns:p14="http://schemas.microsoft.com/office/powerpoint/2010/main" val="1229772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8806-36EA-451B-84A9-FEDD855B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EDF2-3A20-475A-8352-64119ACDD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80099" cy="4351338"/>
          </a:xfrm>
        </p:spPr>
        <p:txBody>
          <a:bodyPr/>
          <a:lstStyle/>
          <a:p>
            <a:r>
              <a:rPr lang="en-US" i="1" dirty="0"/>
              <a:t>Smithers </a:t>
            </a:r>
            <a:r>
              <a:rPr lang="en-US" dirty="0"/>
              <a:t>is a machine learning model used to detect a wake word</a:t>
            </a:r>
          </a:p>
          <a:p>
            <a:r>
              <a:rPr lang="en-US" dirty="0"/>
              <a:t>MFCCs and CNNs are the key components to this model</a:t>
            </a:r>
          </a:p>
          <a:p>
            <a:r>
              <a:rPr lang="en-US" dirty="0"/>
              <a:t>Model works well!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FA98F34-BEDD-43CF-965A-EF9065A01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397" y="1378171"/>
            <a:ext cx="595312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64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E388-C2E8-4F31-994D-640DCEEE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9C996-63C3-46CB-9EB1-1F3AFA6F4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– </a:t>
            </a:r>
            <a:r>
              <a:rPr lang="en-US" i="1" dirty="0"/>
              <a:t>What’s this all about?</a:t>
            </a:r>
            <a:endParaRPr lang="en-US" dirty="0"/>
          </a:p>
          <a:p>
            <a:r>
              <a:rPr lang="en-US" dirty="0"/>
              <a:t>Motivation – </a:t>
            </a:r>
            <a:r>
              <a:rPr lang="en-US" i="1" dirty="0"/>
              <a:t>Why am I doing this?</a:t>
            </a:r>
            <a:endParaRPr lang="en-US" dirty="0"/>
          </a:p>
          <a:p>
            <a:r>
              <a:rPr lang="en-US" dirty="0"/>
              <a:t>Background – </a:t>
            </a:r>
            <a:r>
              <a:rPr lang="en-US" i="1" dirty="0"/>
              <a:t>Contemporary methods</a:t>
            </a:r>
          </a:p>
          <a:p>
            <a:r>
              <a:rPr lang="en-US" dirty="0"/>
              <a:t>Method – </a:t>
            </a:r>
            <a:r>
              <a:rPr lang="en-US" i="1" dirty="0"/>
              <a:t>How I did this</a:t>
            </a:r>
            <a:endParaRPr lang="en-US" dirty="0"/>
          </a:p>
          <a:p>
            <a:r>
              <a:rPr lang="en-US" dirty="0"/>
              <a:t>Results – </a:t>
            </a:r>
            <a:r>
              <a:rPr lang="en-US" i="1" dirty="0"/>
              <a:t>Project results</a:t>
            </a:r>
            <a:endParaRPr lang="en-US" dirty="0"/>
          </a:p>
          <a:p>
            <a:r>
              <a:rPr lang="en-US" dirty="0"/>
              <a:t>Proposed Research – </a:t>
            </a:r>
            <a:r>
              <a:rPr lang="en-US" i="1" dirty="0"/>
              <a:t>Further improvements</a:t>
            </a:r>
            <a:endParaRPr lang="en-US" dirty="0"/>
          </a:p>
          <a:p>
            <a:r>
              <a:rPr lang="en-US" dirty="0"/>
              <a:t>Conclusions – </a:t>
            </a:r>
            <a:r>
              <a:rPr lang="en-US" i="1" dirty="0"/>
              <a:t>Wrap up this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68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D3E2C-309E-49FC-80BD-B9C87EC7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0B586-9F6C-4D04-A12C-D467BE156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Smithers</a:t>
            </a:r>
            <a:r>
              <a:rPr lang="en-US" dirty="0"/>
              <a:t> is a machine learning model used to detect a wake word</a:t>
            </a:r>
          </a:p>
          <a:p>
            <a:r>
              <a:rPr lang="en-US" dirty="0"/>
              <a:t>This model uses </a:t>
            </a:r>
            <a:r>
              <a:rPr lang="en-US" dirty="0" err="1"/>
              <a:t>mel</a:t>
            </a:r>
            <a:r>
              <a:rPr lang="en-US" dirty="0"/>
              <a:t>-frequency cepstral coefficients and a convolutional neural net to make predictions on real-time audio</a:t>
            </a:r>
          </a:p>
          <a:p>
            <a:r>
              <a:rPr lang="en-US" dirty="0"/>
              <a:t>This presentation reports on the progress made towards this effort</a:t>
            </a:r>
          </a:p>
        </p:txBody>
      </p:sp>
    </p:spTree>
    <p:extLst>
      <p:ext uri="{BB962C8B-B14F-4D97-AF65-F5344CB8AC3E}">
        <p14:creationId xmlns:p14="http://schemas.microsoft.com/office/powerpoint/2010/main" val="2960887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941B7-08AB-47B0-B5A5-6AE358A11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03E99-EED0-4A35-BCAC-6205F87C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7242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Smart devices are everywhere</a:t>
            </a:r>
          </a:p>
          <a:p>
            <a:r>
              <a:rPr lang="en-US" dirty="0"/>
              <a:t>Smart devices respond to voice commands</a:t>
            </a:r>
          </a:p>
          <a:p>
            <a:r>
              <a:rPr lang="en-US" dirty="0"/>
              <a:t>Three big ones:</a:t>
            </a:r>
          </a:p>
          <a:p>
            <a:pPr lvl="1"/>
            <a:r>
              <a:rPr lang="en-US" dirty="0"/>
              <a:t>Google Assistant, Alexa, Siri</a:t>
            </a:r>
          </a:p>
          <a:p>
            <a:r>
              <a:rPr lang="en-US" dirty="0"/>
              <a:t>I am interested in embedded devices</a:t>
            </a:r>
          </a:p>
          <a:p>
            <a:pPr lvl="1"/>
            <a:r>
              <a:rPr lang="en-US" dirty="0"/>
              <a:t>How does voice recognition work on resource-constrained hardware?</a:t>
            </a:r>
          </a:p>
          <a:p>
            <a:r>
              <a:rPr lang="en-US" dirty="0"/>
              <a:t>Are these devices always listening?</a:t>
            </a:r>
          </a:p>
          <a:p>
            <a:pPr lvl="1"/>
            <a:r>
              <a:rPr lang="en-US" dirty="0"/>
              <a:t>Short answer: No</a:t>
            </a:r>
          </a:p>
          <a:p>
            <a:pPr lvl="1"/>
            <a:r>
              <a:rPr lang="en-US" dirty="0"/>
              <a:t>Long answer: Sort of…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17A6EC-5968-4798-A7D4-87FF19C858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" r="97720">
                        <a14:foregroundMark x1="86680" y1="79360" x2="91840" y2="73880"/>
                        <a14:foregroundMark x1="91840" y1="73880" x2="94080" y2="66240"/>
                        <a14:foregroundMark x1="94080" y1="66240" x2="89560" y2="41720"/>
                        <a14:foregroundMark x1="89560" y1="41720" x2="80800" y2="25040"/>
                        <a14:foregroundMark x1="80800" y1="25040" x2="12040" y2="21240"/>
                        <a14:foregroundMark x1="12040" y1="21240" x2="3640" y2="29200"/>
                        <a14:foregroundMark x1="3640" y1="29200" x2="4240" y2="54880"/>
                        <a14:foregroundMark x1="4240" y1="54880" x2="9760" y2="77400"/>
                        <a14:foregroundMark x1="9760" y1="77400" x2="18829" y2="83219"/>
                        <a14:foregroundMark x1="86124" y1="80973" x2="91160" y2="79320"/>
                        <a14:foregroundMark x1="91160" y1="79320" x2="97720" y2="74240"/>
                        <a14:foregroundMark x1="97720" y1="74240" x2="94240" y2="63360"/>
                        <a14:foregroundMark x1="10880" y1="74680" x2="5560" y2="67640"/>
                        <a14:foregroundMark x1="5560" y1="67640" x2="1040" y2="45440"/>
                        <a14:foregroundMark x1="1336" y1="42797" x2="3360" y2="24720"/>
                        <a14:foregroundMark x1="3360" y1="24720" x2="14880" y2="69360"/>
                        <a14:foregroundMark x1="5320" y1="60680" x2="539" y2="43519"/>
                        <a14:foregroundMark x1="619" y1="35256" x2="1000" y2="29520"/>
                        <a14:foregroundMark x1="1000" y1="29520" x2="2880" y2="24680"/>
                        <a14:foregroundMark x1="22120" y1="28240" x2="32360" y2="30200"/>
                        <a14:foregroundMark x1="32360" y1="30200" x2="20320" y2="27600"/>
                        <a14:foregroundMark x1="20320" y1="27600" x2="21560" y2="26600"/>
                        <a14:backgroundMark x1="60680" y1="12240" x2="60680" y2="12240"/>
                        <a14:backgroundMark x1="55560" y1="12480" x2="30440" y2="6480"/>
                        <a14:backgroundMark x1="30000" y1="83800" x2="30000" y2="83800"/>
                        <a14:backgroundMark x1="39760" y1="84240" x2="44880" y2="84240"/>
                        <a14:backgroundMark x1="50000" y1="83360" x2="65720" y2="82560"/>
                        <a14:backgroundMark x1="65720" y1="82560" x2="71760" y2="82680"/>
                        <a14:backgroundMark x1="86240" y1="81120" x2="77640" y2="83840"/>
                        <a14:backgroundMark x1="77640" y1="83840" x2="78440" y2="81800"/>
                        <a14:backgroundMark x1="87320" y1="81360" x2="72120" y2="83720"/>
                        <a14:backgroundMark x1="72120" y1="83720" x2="78440" y2="81800"/>
                        <a14:backgroundMark x1="38680" y1="83920" x2="28760" y2="84720"/>
                        <a14:backgroundMark x1="28760" y1="84720" x2="34320" y2="89120"/>
                        <a14:backgroundMark x1="34320" y1="89120" x2="38320" y2="87040"/>
                        <a14:backgroundMark x1="27560" y1="83800" x2="20160" y2="84720"/>
                        <a14:backgroundMark x1="20160" y1="84720" x2="28040" y2="85640"/>
                        <a14:backgroundMark x1="28040" y1="85640" x2="28320" y2="84480"/>
                        <a14:backgroundMark x1="19760" y1="84040" x2="18320" y2="83800"/>
                        <a14:backgroundMark x1="71320" y1="81680" x2="70760" y2="82040"/>
                        <a14:backgroundMark x1="69760" y1="82800" x2="70440" y2="82680"/>
                        <a14:backgroundMark x1="73880" y1="83480" x2="72320" y2="82680"/>
                        <a14:backgroundMark x1="74560" y1="81920" x2="73120" y2="81680"/>
                        <a14:backgroundMark x1="75680" y1="82480" x2="71560" y2="82800"/>
                        <a14:backgroundMark x1="86560" y1="80680" x2="85760" y2="80800"/>
                        <a14:backgroundMark x1="85880" y1="81600" x2="85440" y2="81800"/>
                        <a14:backgroundMark x1="30000" y1="85360" x2="37080" y2="85760"/>
                        <a14:backgroundMark x1="37080" y1="85760" x2="60120" y2="83560"/>
                        <a14:backgroundMark x1="60120" y1="83560" x2="56760" y2="84480"/>
                        <a14:backgroundMark x1="61760" y1="83600" x2="59760" y2="83600"/>
                        <a14:backgroundMark x1="62120" y1="83240" x2="62240" y2="82920"/>
                        <a14:backgroundMark x1="320" y1="45360" x2="120" y2="35280"/>
                        <a14:backgroundMark x1="120" y1="35280" x2="520" y2="43520"/>
                        <a14:backgroundMark x1="520" y1="43520" x2="0" y2="28800"/>
                        <a14:backgroundMark x1="240" y1="42680" x2="560" y2="42600"/>
                        <a14:backgroundMark x1="560" y1="42600" x2="240" y2="42680"/>
                        <a14:backgroundMark x1="320" y1="43800" x2="440" y2="45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06" b="15058"/>
          <a:stretch/>
        </p:blipFill>
        <p:spPr bwMode="auto">
          <a:xfrm>
            <a:off x="8644291" y="2331611"/>
            <a:ext cx="2625159" cy="182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D4CAB8-A68C-4EBC-BD67-402670474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2" t="16054" r="17898" b="14716"/>
          <a:stretch/>
        </p:blipFill>
        <p:spPr bwMode="auto">
          <a:xfrm>
            <a:off x="8978559" y="4239509"/>
            <a:ext cx="1956622" cy="244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DCEE5C5-7C32-4CEF-A492-6730A3068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1739" y1="84203" x2="21739" y2="84203"/>
                        <a14:backgroundMark x1="73333" y1="86957" x2="73333" y2="86957"/>
                        <a14:backgroundMark x1="28116" y1="89130" x2="28116" y2="89130"/>
                        <a14:backgroundMark x1="48986" y1="93913" x2="48986" y2="93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87" t="33239" r="6044" b="6432"/>
          <a:stretch/>
        </p:blipFill>
        <p:spPr bwMode="auto">
          <a:xfrm>
            <a:off x="8559942" y="0"/>
            <a:ext cx="2793858" cy="213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823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DF7C-F8D3-4A09-AFC8-8506D26E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24BC7-B441-40CE-98B1-A9AC26D1A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these devices always listening?</a:t>
            </a:r>
          </a:p>
          <a:p>
            <a:r>
              <a:rPr lang="en-US" dirty="0"/>
              <a:t>How do you respond to commands without always listening?</a:t>
            </a:r>
          </a:p>
          <a:p>
            <a:pPr lvl="1"/>
            <a:r>
              <a:rPr lang="en-US" dirty="0"/>
              <a:t>Voice command recognition too computationally intensive</a:t>
            </a:r>
          </a:p>
          <a:p>
            <a:r>
              <a:rPr lang="en-US" dirty="0"/>
              <a:t>Amazon, Apple, and Google have researched this topic extensively</a:t>
            </a:r>
          </a:p>
          <a:p>
            <a:r>
              <a:rPr lang="en-US" dirty="0"/>
              <a:t>Common solution: “wake words”</a:t>
            </a:r>
          </a:p>
          <a:p>
            <a:r>
              <a:rPr lang="en-US" dirty="0"/>
              <a:t>Idea: train model to recognize only one command</a:t>
            </a:r>
          </a:p>
          <a:p>
            <a:pPr lvl="1"/>
            <a:r>
              <a:rPr lang="en-US" dirty="0"/>
              <a:t>“Hey Alexa”, “Hey Siri”, “Hey Google”</a:t>
            </a:r>
          </a:p>
          <a:p>
            <a:pPr lvl="1"/>
            <a:r>
              <a:rPr lang="en-US" dirty="0"/>
              <a:t>Once command is recognized, activate larger model</a:t>
            </a:r>
          </a:p>
          <a:p>
            <a:r>
              <a:rPr lang="en-US" dirty="0"/>
              <a:t>Some devices place model on separate dedicated processor</a:t>
            </a:r>
          </a:p>
        </p:txBody>
      </p:sp>
    </p:spTree>
    <p:extLst>
      <p:ext uri="{BB962C8B-B14F-4D97-AF65-F5344CB8AC3E}">
        <p14:creationId xmlns:p14="http://schemas.microsoft.com/office/powerpoint/2010/main" val="3643502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935F-7446-413C-A97A-72C8035B4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Background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3BB77-E457-4127-A5A5-4B519EBC4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Common approaches:</a:t>
            </a:r>
          </a:p>
          <a:p>
            <a:pPr lvl="1"/>
            <a:r>
              <a:rPr lang="en-US" dirty="0"/>
              <a:t>Convolutional Neural Nets (CNNs)</a:t>
            </a:r>
          </a:p>
          <a:p>
            <a:pPr lvl="1"/>
            <a:r>
              <a:rPr lang="en-US" dirty="0"/>
              <a:t>Mel-frequency cepstral coefficients (MFCC) – more on these later</a:t>
            </a:r>
          </a:p>
          <a:p>
            <a:r>
              <a:rPr lang="en-US" dirty="0"/>
              <a:t>Papers referenced:</a:t>
            </a:r>
          </a:p>
          <a:p>
            <a:pPr lvl="1"/>
            <a:r>
              <a:rPr lang="en-US" dirty="0"/>
              <a:t>C. Jose, Y. </a:t>
            </a:r>
            <a:r>
              <a:rPr lang="en-US" dirty="0" err="1"/>
              <a:t>Mishchenko</a:t>
            </a:r>
            <a:r>
              <a:rPr lang="en-US" dirty="0"/>
              <a:t>, T. </a:t>
            </a:r>
            <a:r>
              <a:rPr lang="en-US" dirty="0" err="1"/>
              <a:t>Senechal</a:t>
            </a:r>
            <a:r>
              <a:rPr lang="en-US" dirty="0"/>
              <a:t>, A. Shah, A. Escott, and S. </a:t>
            </a:r>
            <a:r>
              <a:rPr lang="en-US" dirty="0" err="1"/>
              <a:t>Vitaladevuni</a:t>
            </a:r>
            <a:r>
              <a:rPr lang="en-US" dirty="0"/>
              <a:t>, “Accurate detection of wake word start and end using a </a:t>
            </a:r>
            <a:r>
              <a:rPr lang="en-US" dirty="0" err="1"/>
              <a:t>cnn</a:t>
            </a:r>
            <a:r>
              <a:rPr lang="en-US" dirty="0"/>
              <a:t>,” 2020 (Amazon)</a:t>
            </a:r>
          </a:p>
          <a:p>
            <a:pPr lvl="1"/>
            <a:r>
              <a:rPr lang="en-US" dirty="0"/>
              <a:t>G. Chen, C. Parada, and G. </a:t>
            </a:r>
            <a:r>
              <a:rPr lang="en-US" dirty="0" err="1"/>
              <a:t>Heigold</a:t>
            </a:r>
            <a:r>
              <a:rPr lang="en-US" dirty="0"/>
              <a:t>, “Small-footprint keyword spotting using deep neural networks,” in 2014 IEEE International Conference on Acoustics, Speech and Signal Processing (ICASSP), 2014, pp. 4087–4091 (Google)</a:t>
            </a:r>
          </a:p>
          <a:p>
            <a:pPr lvl="1"/>
            <a:r>
              <a:rPr lang="en-US" dirty="0"/>
              <a:t>S. </a:t>
            </a:r>
            <a:r>
              <a:rPr lang="en-US" dirty="0" err="1"/>
              <a:t>Sigtia</a:t>
            </a:r>
            <a:r>
              <a:rPr lang="en-US" dirty="0"/>
              <a:t>, R. Haynes, H. Richards, E. </a:t>
            </a:r>
            <a:r>
              <a:rPr lang="en-US" dirty="0" err="1"/>
              <a:t>Marchi</a:t>
            </a:r>
            <a:r>
              <a:rPr lang="en-US" dirty="0"/>
              <a:t>, and J. Bridle, “Efficient voice trigger detection for low resource hardware,” in INTERSPEECH, 2018 (Apple)</a:t>
            </a:r>
          </a:p>
          <a:p>
            <a:pPr lvl="1"/>
            <a:r>
              <a:rPr lang="en-US" dirty="0"/>
              <a:t>T. -H. Tsai, P. -C. Hao and C. -L. Wang, "Self-Defined Text-Dependent Wake-Up-Words Speaker Recognition System," in IEEE Access, </a:t>
            </a:r>
            <a:r>
              <a:rPr lang="en-US" dirty="0" err="1"/>
              <a:t>doi</a:t>
            </a:r>
            <a:r>
              <a:rPr lang="en-US" dirty="0"/>
              <a:t>: 10.1109/ACCESS.2021.3117602.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37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9BA89-52E7-442D-82F4-B88AA8D83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Method – “Smithers”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D3DB9-D3C5-40CA-A4AA-5C3A8642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75653" cy="4351338"/>
          </a:xfrm>
        </p:spPr>
        <p:txBody>
          <a:bodyPr/>
          <a:lstStyle/>
          <a:p>
            <a:r>
              <a:rPr lang="en-US" dirty="0"/>
              <a:t>Develop my own CNN capable of recognizing the wake word phrase “Hey Smithers”</a:t>
            </a:r>
          </a:p>
          <a:p>
            <a:r>
              <a:rPr lang="en-US" dirty="0"/>
              <a:t>Why “Hey Smithers”? Smithers is the faithful assistant to the crotchety Mr. Burns in </a:t>
            </a:r>
            <a:r>
              <a:rPr lang="en-US" i="1" dirty="0"/>
              <a:t>The Simpsons</a:t>
            </a:r>
            <a:endParaRPr lang="en-US" dirty="0"/>
          </a:p>
          <a:p>
            <a:r>
              <a:rPr lang="en-US" dirty="0"/>
              <a:t>Use methods proposed by the referenced research paper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2D3655-4705-4091-A255-15449C55D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7" b="99834" l="10000" r="90000">
                        <a14:foregroundMark x1="37250" y1="86689" x2="38500" y2="84027"/>
                        <a14:foregroundMark x1="31875" y1="98170" x2="31875" y2="90849"/>
                        <a14:foregroundMark x1="46250" y1="99834" x2="45750" y2="99168"/>
                        <a14:foregroundMark x1="60750" y1="64725" x2="60750" y2="45092"/>
                        <a14:foregroundMark x1="60750" y1="45092" x2="59875" y2="59567"/>
                        <a14:foregroundMark x1="59875" y1="59567" x2="60000" y2="59900"/>
                        <a14:foregroundMark x1="59750" y1="56739" x2="57125" y2="48918"/>
                        <a14:foregroundMark x1="57375" y1="44093" x2="63500" y2="56240"/>
                        <a14:foregroundMark x1="63500" y1="56240" x2="57500" y2="46423"/>
                        <a14:foregroundMark x1="67000" y1="31281" x2="64875" y2="30948"/>
                        <a14:foregroundMark x1="76125" y1="27454" x2="71875" y2="26456"/>
                        <a14:foregroundMark x1="74000" y1="28619" x2="74000" y2="29950"/>
                        <a14:foregroundMark x1="34875" y1="27953" x2="45250" y2="26456"/>
                        <a14:foregroundMark x1="45250" y1="26456" x2="37250" y2="25790"/>
                        <a14:foregroundMark x1="46000" y1="27787" x2="44500" y2="25458"/>
                        <a14:foregroundMark x1="37250" y1="53411" x2="41500" y2="67055"/>
                        <a14:foregroundMark x1="41500" y1="67055" x2="38875" y2="70882"/>
                        <a14:foregroundMark x1="42625" y1="77870" x2="43500" y2="57903"/>
                        <a14:foregroundMark x1="43500" y1="57903" x2="40375" y2="76373"/>
                        <a14:foregroundMark x1="40375" y1="76373" x2="39625" y2="72213"/>
                        <a14:foregroundMark x1="41875" y1="58902" x2="41375" y2="512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48517" y="2210765"/>
            <a:ext cx="5279464" cy="396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606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960E3-100A-4F87-B0B3-63B7BD8BF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Method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DD133-07B9-4D80-B7A3-9C98BA6CD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47"/>
          <a:stretch/>
        </p:blipFill>
        <p:spPr>
          <a:xfrm>
            <a:off x="853454" y="1787896"/>
            <a:ext cx="10500346" cy="2399135"/>
          </a:xfrm>
        </p:spPr>
      </p:pic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3561738-4C98-42BE-98B1-39B2643B67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37" r="24863"/>
          <a:stretch/>
        </p:blipFill>
        <p:spPr>
          <a:xfrm>
            <a:off x="1647630" y="4039095"/>
            <a:ext cx="8896738" cy="1718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316D6D-CFDD-4408-AAAD-7D4616451A43}"/>
              </a:ext>
            </a:extLst>
          </p:cNvPr>
          <p:cNvSpPr txBox="1"/>
          <p:nvPr/>
        </p:nvSpPr>
        <p:spPr>
          <a:xfrm>
            <a:off x="4808990" y="5609803"/>
            <a:ext cx="257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Implementation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CE3CE1-B881-4DCB-880D-F0FA91353F49}"/>
              </a:ext>
            </a:extLst>
          </p:cNvPr>
          <p:cNvSpPr txBox="1"/>
          <p:nvPr/>
        </p:nvSpPr>
        <p:spPr>
          <a:xfrm>
            <a:off x="4808990" y="3615953"/>
            <a:ext cx="257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3332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692E4-94C2-40F9-BED9-30E4EBB1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Method (cont.) - MFCCs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AE9DC-E317-4967-89B5-C925DCDE8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494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Human ear frequency response is not linear</a:t>
            </a:r>
          </a:p>
          <a:p>
            <a:r>
              <a:rPr lang="en-US" dirty="0"/>
              <a:t>Mel scale better mimics human hearing</a:t>
            </a:r>
          </a:p>
          <a:p>
            <a:r>
              <a:rPr lang="en-US" dirty="0"/>
              <a:t>MFCCs – take FFT, apply </a:t>
            </a:r>
            <a:r>
              <a:rPr lang="en-US" dirty="0" err="1"/>
              <a:t>mel</a:t>
            </a:r>
            <a:r>
              <a:rPr lang="en-US" dirty="0"/>
              <a:t> filter bank, take logs of powers at each </a:t>
            </a:r>
            <a:r>
              <a:rPr lang="en-US" dirty="0" err="1"/>
              <a:t>mel</a:t>
            </a:r>
            <a:r>
              <a:rPr lang="en-US" dirty="0"/>
              <a:t> frequency, take discrete cosine transform</a:t>
            </a:r>
          </a:p>
          <a:p>
            <a:r>
              <a:rPr lang="en-US" dirty="0"/>
              <a:t>MFCCs are amplitudes of spectrum</a:t>
            </a:r>
          </a:p>
          <a:p>
            <a:r>
              <a:rPr lang="en-US" dirty="0"/>
              <a:t>Idea: distil spectrum into only relevant information</a:t>
            </a:r>
          </a:p>
          <a:p>
            <a:r>
              <a:rPr lang="en-US" dirty="0"/>
              <a:t>Train CNN with </a:t>
            </a:r>
            <a:r>
              <a:rPr lang="en-US" dirty="0" err="1"/>
              <a:t>mel</a:t>
            </a:r>
            <a:r>
              <a:rPr lang="en-US" dirty="0"/>
              <a:t>-frequency cepstral coefficients (MFCCs)</a:t>
            </a:r>
          </a:p>
        </p:txBody>
      </p:sp>
      <p:pic>
        <p:nvPicPr>
          <p:cNvPr id="4100" name="Picture 4" descr="Plot of 10 filter Mel Filterbank">
            <a:extLst>
              <a:ext uri="{FF2B5EF4-FFF2-40B4-BE49-F238E27FC236}">
                <a16:creationId xmlns:a16="http://schemas.microsoft.com/office/drawing/2014/main" id="{052275F8-90AF-4D52-8ED8-99EC97886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038" y="1690688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4EF535-3CBD-4E94-8D84-1C8AAAE5A77D}"/>
              </a:ext>
            </a:extLst>
          </p:cNvPr>
          <p:cNvSpPr txBox="1"/>
          <p:nvPr/>
        </p:nvSpPr>
        <p:spPr>
          <a:xfrm>
            <a:off x="7407797" y="5715298"/>
            <a:ext cx="4247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http://practicalcryptography.com/miscellaneous/machine-learning/guide-mel-frequency-cepstral-coefficients-mfccs/</a:t>
            </a:r>
          </a:p>
        </p:txBody>
      </p:sp>
    </p:spTree>
    <p:extLst>
      <p:ext uri="{BB962C8B-B14F-4D97-AF65-F5344CB8AC3E}">
        <p14:creationId xmlns:p14="http://schemas.microsoft.com/office/powerpoint/2010/main" val="546975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22642</TotalTime>
  <Words>1234</Words>
  <Application>Microsoft Office PowerPoint</Application>
  <PresentationFormat>Widescreen</PresentationFormat>
  <Paragraphs>152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Office Theme</vt:lpstr>
      <vt:lpstr>Final Presentation</vt:lpstr>
      <vt:lpstr>Outline</vt:lpstr>
      <vt:lpstr>Introduction</vt:lpstr>
      <vt:lpstr>Motivation</vt:lpstr>
      <vt:lpstr>Background</vt:lpstr>
      <vt:lpstr>Background (cont.)</vt:lpstr>
      <vt:lpstr>Method – “Smithers”</vt:lpstr>
      <vt:lpstr>Method (cont.)</vt:lpstr>
      <vt:lpstr>Method (cont.) - MFCCs</vt:lpstr>
      <vt:lpstr>Method (cont.) - CNN</vt:lpstr>
      <vt:lpstr>Results – Data Synthesis</vt:lpstr>
      <vt:lpstr>Results (cont.) – Data Synthesis</vt:lpstr>
      <vt:lpstr>Results (cont.) - MFCCs</vt:lpstr>
      <vt:lpstr>Results (cont.) - CNN</vt:lpstr>
      <vt:lpstr>Results (cont.) - Validation</vt:lpstr>
      <vt:lpstr>Results (cont.) - Deployment</vt:lpstr>
      <vt:lpstr>Results (cont.) - Discussion</vt:lpstr>
      <vt:lpstr>Proposed Research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Smithers Project Update</dc:title>
  <dc:creator>Jacob Jones</dc:creator>
  <cp:lastModifiedBy>Jacob Jones</cp:lastModifiedBy>
  <cp:revision>22</cp:revision>
  <dcterms:created xsi:type="dcterms:W3CDTF">2021-09-25T22:44:38Z</dcterms:created>
  <dcterms:modified xsi:type="dcterms:W3CDTF">2021-10-11T16:06:53Z</dcterms:modified>
</cp:coreProperties>
</file>